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4" roundtripDataSignature="AMtx7midlL+qONTSaywukzbfBjKPC+V4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65B0562-156A-4D76-B014-127FC3E64D94}">
  <a:tblStyle styleId="{A65B0562-156A-4D76-B014-127FC3E64D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20" Type="http://schemas.openxmlformats.org/officeDocument/2006/relationships/slide" Target="slides/slide15.xml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22" Type="http://schemas.openxmlformats.org/officeDocument/2006/relationships/slide" Target="slides/slide17.xml"/><Relationship Id="rId44" Type="http://customschemas.google.com/relationships/presentationmetadata" Target="metadata"/><Relationship Id="rId21" Type="http://schemas.openxmlformats.org/officeDocument/2006/relationships/slide" Target="slides/slide16.xml"/><Relationship Id="rId43" Type="http://schemas.openxmlformats.org/officeDocument/2006/relationships/font" Target="fonts/Lato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bold.fntdata"/><Relationship Id="rId10" Type="http://schemas.openxmlformats.org/officeDocument/2006/relationships/slide" Target="slides/slide5.xml"/><Relationship Id="rId32" Type="http://schemas.openxmlformats.org/officeDocument/2006/relationships/font" Target="fonts/Roboto-regular.fntdata"/><Relationship Id="rId13" Type="http://schemas.openxmlformats.org/officeDocument/2006/relationships/slide" Target="slides/slide8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-italic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.fntdata"/><Relationship Id="rId14" Type="http://schemas.openxmlformats.org/officeDocument/2006/relationships/slide" Target="slides/slide9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2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b2ecca8768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b2ecca8768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b3766f00e8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3b3766f00e8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b392ff5df2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3b392ff5df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b3766f00e8_0_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3b3766f00e8_0_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b37c4cc273_0_60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3b37c4cc273_0_60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b392ff5df2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b392ff5df2_0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b392ff5df2_0_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b392ff5df2_0_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b392ff5df2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b392ff5df2_0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3b2ecca8768_0_134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g3b2ecca8768_0_134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g3b2ecca8768_0_134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g3b2ecca8768_0_134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g3b2ecca8768_0_13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g3b2ecca8768_0_134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g3b2ecca8768_0_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g3b2ecca8768_0_13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g3b2ecca8768_0_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g3b2ecca8768_0_23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g3b2ecca8768_0_230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g3b2ecca8768_0_23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g3b2ecca8768_0_23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g3b2ecca8768_0_23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g3b2ecca8768_0_23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g3b2ecca8768_0_23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g3b2ecca8768_0_230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g3b2ecca8768_0_230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g3b2ecca8768_0_23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g3b2ecca8768_0_2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g3b2ecca8768_0_230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g3b2ecca8768_0_2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g3b2ecca8768_0_23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g3b2ecca8768_0_23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g3b2ecca8768_0_23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g3b2ecca8768_0_23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g3b2ecca8768_0_230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g3b2ecca8768_0_230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g3b2ecca8768_0_230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g3b2ecca8768_0_230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g3b2ecca8768_0_2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b2ecca8768_0_2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TITLE_AND_BODY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b2ecca8768_0_255"/>
          <p:cNvSpPr txBox="1"/>
          <p:nvPr>
            <p:ph idx="12" type="sldNum"/>
          </p:nvPr>
        </p:nvSpPr>
        <p:spPr>
          <a:xfrm>
            <a:off x="4419600" y="4627562"/>
            <a:ext cx="2133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  <a:defRPr sz="12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0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I">
  <p:cSld name="TITLE_AND_BODY_2_1_1_1_2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b3766f00e8_0_79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g3b3766f00e8_0_79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5" name="Google Shape;135;g3b3766f00e8_0_79"/>
          <p:cNvSpPr/>
          <p:nvPr>
            <p:ph idx="2" type="pic"/>
          </p:nvPr>
        </p:nvSpPr>
        <p:spPr>
          <a:xfrm>
            <a:off x="5545950" y="1519300"/>
            <a:ext cx="3090600" cy="3090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g3b2ecca8768_0_1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g3b2ecca8768_0_14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g3b2ecca8768_0_14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g3b2ecca8768_0_14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g3b2ecca8768_0_14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g3b2ecca8768_0_14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g3b2ecca8768_0_14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g3b2ecca8768_0_14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g3b2ecca8768_0_14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g3b2ecca8768_0_14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g3b2ecca8768_0_14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g3b2ecca8768_0_14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g3b2ecca8768_0_14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g3b2ecca8768_0_14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g3b2ecca8768_0_14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g3b2ecca8768_0_14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g3b2ecca8768_0_14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g3b2ecca8768_0_14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g3b2ecca8768_0_14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g3b2ecca8768_0_14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g3b2ecca8768_0_1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g3b2ecca8768_0_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g3b2ecca8768_0_16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g3b2ecca8768_0_16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g3b2ecca8768_0_16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g3b2ecca8768_0_16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g3b2ecca8768_0_1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g3b2ecca8768_0_17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g3b2ecca8768_0_17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g3b2ecca8768_0_17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g3b2ecca8768_0_1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g3b2ecca8768_0_17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g3b2ecca8768_0_173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g3b2ecca8768_0_1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g3b2ecca8768_0_18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g3b2ecca8768_0_18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g3b2ecca8768_0_18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g3b2ecca8768_0_18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g3b2ecca8768_0_1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g3b2ecca8768_0_18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g3b2ecca8768_0_18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g3b2ecca8768_0_18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g3b2ecca8768_0_18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g3b2ecca8768_0_18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g3b2ecca8768_0_1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g3b2ecca8768_0_194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g3b2ecca8768_0_194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g3b2ecca8768_0_194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g3b2ecca8768_0_194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g3b2ecca8768_0_19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g3b2ecca8768_0_194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g3b2ecca8768_0_194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g3b2ecca8768_0_194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g3b2ecca8768_0_194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g3b2ecca8768_0_194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g3b2ecca8768_0_194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g3b2ecca8768_0_194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g3b2ecca8768_0_194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g3b2ecca8768_0_194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g3b2ecca8768_0_19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g3b2ecca8768_0_194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g3b2ecca8768_0_194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3b2ecca8768_0_194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g3b2ecca8768_0_194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g3b2ecca8768_0_194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g3b2ecca8768_0_1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g3b2ecca8768_0_2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g3b2ecca8768_0_2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g3b2ecca8768_0_2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g3b2ecca8768_0_216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g3b2ecca8768_0_21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g3b2ecca8768_0_216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g3b2ecca8768_0_2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g3b2ecca8768_0_22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g3b2ecca8768_0_224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g3b2ecca8768_0_224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g3b2ecca8768_0_224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g3b2ecca8768_0_2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3b2ecca8768_0_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g3b2ecca8768_0_1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g3b2ecca8768_0_1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incyte.com/what-we-do/pharmaceutical-portfolio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eautify this slide" id="140" name="Google Shape;140;g3b2ecca8768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2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The 11-Stage Industry Workflow</a:t>
            </a:r>
            <a:endParaRPr/>
          </a:p>
        </p:txBody>
      </p:sp>
      <p:sp>
        <p:nvSpPr>
          <p:cNvPr id="222" name="Google Shape;222;p12"/>
          <p:cNvSpPr txBox="1"/>
          <p:nvPr/>
        </p:nvSpPr>
        <p:spPr>
          <a:xfrm>
            <a:off x="609600" y="1173434"/>
            <a:ext cx="8083296" cy="2178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461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A complete data science project typically follows this proven process:</a:t>
            </a:r>
            <a:endParaRPr/>
          </a:p>
        </p:txBody>
      </p:sp>
      <p:sp>
        <p:nvSpPr>
          <p:cNvPr id="223" name="Google Shape;223;p12"/>
          <p:cNvSpPr txBox="1"/>
          <p:nvPr/>
        </p:nvSpPr>
        <p:spPr>
          <a:xfrm>
            <a:off x="609600" y="1565820"/>
            <a:ext cx="7924800" cy="18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94A3B8"/>
              </a:buClr>
              <a:buSzPts val="1000"/>
              <a:buFont typeface="Arial"/>
              <a:buNone/>
            </a:pPr>
            <a:r>
              <a:rPr b="0" i="0" lang="en-US" sz="2000" u="none" cap="none" strike="noStrike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rPr>
              <a:t>Problem Framing → Stakeholder Alignment → Data Collection → Exploratory Analysis → Feature Engineering → Model Development → Evaluation → Stakeholder Review → Deployment → Monitoring → Iteration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8"/>
          <p:cNvGrpSpPr/>
          <p:nvPr/>
        </p:nvGrpSpPr>
        <p:grpSpPr>
          <a:xfrm>
            <a:off x="609600" y="1249634"/>
            <a:ext cx="533400" cy="533401"/>
            <a:chOff x="0" y="0"/>
            <a:chExt cx="533400" cy="533400"/>
          </a:xfrm>
        </p:grpSpPr>
        <p:sp>
          <p:nvSpPr>
            <p:cNvPr id="229" name="Google Shape;229;p8"/>
            <p:cNvSpPr/>
            <p:nvPr/>
          </p:nvSpPr>
          <p:spPr>
            <a:xfrm>
              <a:off x="0" y="0"/>
              <a:ext cx="533400" cy="533400"/>
            </a:xfrm>
            <a:prstGeom prst="roundRect">
              <a:avLst>
                <a:gd fmla="val 50000" name="adj"/>
              </a:avLst>
            </a:prstGeom>
            <a:solidFill>
              <a:srgbClr val="38BDF8"/>
            </a:soli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8"/>
            <p:cNvSpPr txBox="1"/>
            <p:nvPr/>
          </p:nvSpPr>
          <p:spPr>
            <a:xfrm>
              <a:off x="78113" y="78113"/>
              <a:ext cx="377174" cy="37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F172A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F172A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231" name="Google Shape;231;p8"/>
          <p:cNvGrpSpPr/>
          <p:nvPr/>
        </p:nvGrpSpPr>
        <p:grpSpPr>
          <a:xfrm>
            <a:off x="609600" y="2042071"/>
            <a:ext cx="533400" cy="533401"/>
            <a:chOff x="0" y="0"/>
            <a:chExt cx="533400" cy="533400"/>
          </a:xfrm>
        </p:grpSpPr>
        <p:sp>
          <p:nvSpPr>
            <p:cNvPr id="232" name="Google Shape;232;p8"/>
            <p:cNvSpPr/>
            <p:nvPr/>
          </p:nvSpPr>
          <p:spPr>
            <a:xfrm>
              <a:off x="0" y="0"/>
              <a:ext cx="533400" cy="533400"/>
            </a:xfrm>
            <a:prstGeom prst="roundRect">
              <a:avLst>
                <a:gd fmla="val 50000" name="adj"/>
              </a:avLst>
            </a:prstGeom>
            <a:solidFill>
              <a:srgbClr val="38BDF8"/>
            </a:soli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8"/>
            <p:cNvSpPr txBox="1"/>
            <p:nvPr/>
          </p:nvSpPr>
          <p:spPr>
            <a:xfrm>
              <a:off x="78113" y="78113"/>
              <a:ext cx="377174" cy="37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F172A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F172A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grpSp>
        <p:nvGrpSpPr>
          <p:cNvPr id="234" name="Google Shape;234;p8"/>
          <p:cNvGrpSpPr/>
          <p:nvPr/>
        </p:nvGrpSpPr>
        <p:grpSpPr>
          <a:xfrm>
            <a:off x="609600" y="2834506"/>
            <a:ext cx="533400" cy="533401"/>
            <a:chOff x="0" y="0"/>
            <a:chExt cx="533400" cy="533400"/>
          </a:xfrm>
        </p:grpSpPr>
        <p:sp>
          <p:nvSpPr>
            <p:cNvPr id="235" name="Google Shape;235;p8"/>
            <p:cNvSpPr/>
            <p:nvPr/>
          </p:nvSpPr>
          <p:spPr>
            <a:xfrm>
              <a:off x="0" y="0"/>
              <a:ext cx="533400" cy="533400"/>
            </a:xfrm>
            <a:prstGeom prst="roundRect">
              <a:avLst>
                <a:gd fmla="val 50000" name="adj"/>
              </a:avLst>
            </a:prstGeom>
            <a:solidFill>
              <a:srgbClr val="38BDF8"/>
            </a:soli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8"/>
            <p:cNvSpPr txBox="1"/>
            <p:nvPr/>
          </p:nvSpPr>
          <p:spPr>
            <a:xfrm>
              <a:off x="78113" y="78113"/>
              <a:ext cx="377174" cy="37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F172A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F172A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sp>
        <p:nvSpPr>
          <p:cNvPr id="237" name="Google Shape;237;p8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1: Problem Identification</a:t>
            </a:r>
            <a:endParaRPr/>
          </a:p>
        </p:txBody>
      </p:sp>
      <p:sp>
        <p:nvSpPr>
          <p:cNvPr id="238" name="Google Shape;238;p8"/>
          <p:cNvSpPr txBox="1"/>
          <p:nvPr/>
        </p:nvSpPr>
        <p:spPr>
          <a:xfrm>
            <a:off x="1295399" y="1249634"/>
            <a:ext cx="7383782" cy="261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Who Raises the Problem?</a:t>
            </a:r>
            <a:endParaRPr/>
          </a:p>
        </p:txBody>
      </p:sp>
      <p:sp>
        <p:nvSpPr>
          <p:cNvPr id="239" name="Google Shape;239;p8"/>
          <p:cNvSpPr txBox="1"/>
          <p:nvPr/>
        </p:nvSpPr>
        <p:spPr>
          <a:xfrm>
            <a:off x="1295399" y="1600125"/>
            <a:ext cx="7383782" cy="1948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Business leaders notice inefficiencies, missed targets, or competitive disadvantages</a:t>
            </a:r>
            <a:endParaRPr/>
          </a:p>
        </p:txBody>
      </p:sp>
      <p:sp>
        <p:nvSpPr>
          <p:cNvPr id="240" name="Google Shape;240;p8"/>
          <p:cNvSpPr txBox="1"/>
          <p:nvPr/>
        </p:nvSpPr>
        <p:spPr>
          <a:xfrm>
            <a:off x="1295399" y="2042071"/>
            <a:ext cx="7383782" cy="2618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Key Question Asked</a:t>
            </a:r>
            <a:endParaRPr/>
          </a:p>
        </p:txBody>
      </p:sp>
      <p:sp>
        <p:nvSpPr>
          <p:cNvPr id="241" name="Google Shape;241;p8"/>
          <p:cNvSpPr txBox="1"/>
          <p:nvPr/>
        </p:nvSpPr>
        <p:spPr>
          <a:xfrm>
            <a:off x="1295399" y="2392560"/>
            <a:ext cx="7383782" cy="1948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"Can we use data to improve this situation?"</a:t>
            </a:r>
            <a:endParaRPr/>
          </a:p>
        </p:txBody>
      </p:sp>
      <p:sp>
        <p:nvSpPr>
          <p:cNvPr id="242" name="Google Shape;242;p8"/>
          <p:cNvSpPr txBox="1"/>
          <p:nvPr/>
        </p:nvSpPr>
        <p:spPr>
          <a:xfrm>
            <a:off x="1295399" y="2834506"/>
            <a:ext cx="7383782" cy="2618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Initial Assessment</a:t>
            </a:r>
            <a:endParaRPr/>
          </a:p>
        </p:txBody>
      </p:sp>
      <p:sp>
        <p:nvSpPr>
          <p:cNvPr id="243" name="Google Shape;243;p8"/>
          <p:cNvSpPr txBox="1"/>
          <p:nvPr/>
        </p:nvSpPr>
        <p:spPr>
          <a:xfrm>
            <a:off x="1295399" y="3184996"/>
            <a:ext cx="7383782" cy="194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Data science team evaluates feasibility and potential impact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9"/>
          <p:cNvSpPr/>
          <p:nvPr/>
        </p:nvSpPr>
        <p:spPr>
          <a:xfrm>
            <a:off x="609600" y="1249634"/>
            <a:ext cx="7924800" cy="1527871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9"/>
          <p:cNvSpPr/>
          <p:nvPr/>
        </p:nvSpPr>
        <p:spPr>
          <a:xfrm>
            <a:off x="609600" y="3006105"/>
            <a:ext cx="7924800" cy="1527871"/>
          </a:xfrm>
          <a:prstGeom prst="rect">
            <a:avLst/>
          </a:prstGeom>
          <a:solidFill>
            <a:srgbClr val="1E293B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9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2: Problem Framing &amp; Metrics</a:t>
            </a:r>
            <a:endParaRPr/>
          </a:p>
        </p:txBody>
      </p:sp>
      <p:sp>
        <p:nvSpPr>
          <p:cNvPr id="251" name="Google Shape;251;p9"/>
          <p:cNvSpPr txBox="1"/>
          <p:nvPr/>
        </p:nvSpPr>
        <p:spPr>
          <a:xfrm>
            <a:off x="838199" y="1478234"/>
            <a:ext cx="7616954" cy="3105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047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Vague Problem</a:t>
            </a:r>
            <a:endParaRPr/>
          </a:p>
        </p:txBody>
      </p:sp>
      <p:sp>
        <p:nvSpPr>
          <p:cNvPr id="252" name="Google Shape;252;p9"/>
          <p:cNvSpPr txBox="1"/>
          <p:nvPr/>
        </p:nvSpPr>
        <p:spPr>
          <a:xfrm>
            <a:off x="838199" y="1950616"/>
            <a:ext cx="7616954" cy="1948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"We're losing money due to inefficiency"</a:t>
            </a:r>
            <a:endParaRPr/>
          </a:p>
        </p:txBody>
      </p:sp>
      <p:sp>
        <p:nvSpPr>
          <p:cNvPr id="253" name="Google Shape;253;p9"/>
          <p:cNvSpPr txBox="1"/>
          <p:nvPr/>
        </p:nvSpPr>
        <p:spPr>
          <a:xfrm>
            <a:off x="838199" y="3234705"/>
            <a:ext cx="7616954" cy="3105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047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100"/>
              <a:buFont typeface="Arial"/>
              <a:buNone/>
            </a:pPr>
            <a:r>
              <a:rPr b="1" i="0" lang="en-US" sz="21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Well-Defined Problem</a:t>
            </a:r>
            <a:endParaRPr/>
          </a:p>
        </p:txBody>
      </p:sp>
      <p:sp>
        <p:nvSpPr>
          <p:cNvPr id="254" name="Google Shape;254;p9"/>
          <p:cNvSpPr txBox="1"/>
          <p:nvPr/>
        </p:nvSpPr>
        <p:spPr>
          <a:xfrm>
            <a:off x="838199" y="3707084"/>
            <a:ext cx="76170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"Predict which scenarios will fail so we can allocate resources proactively, targeting </a:t>
            </a:r>
            <a:r>
              <a:rPr lang="en-US" sz="1200">
                <a:solidFill>
                  <a:srgbClr val="CBD5E1"/>
                </a:solidFill>
              </a:rPr>
              <a:t>70</a:t>
            </a:r>
            <a:r>
              <a:rPr b="0" i="0" lang="en-US" sz="12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% accuracy"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b3766f00e8_0_0"/>
          <p:cNvSpPr txBox="1"/>
          <p:nvPr/>
        </p:nvSpPr>
        <p:spPr>
          <a:xfrm>
            <a:off x="609600" y="609600"/>
            <a:ext cx="808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2: Problem Framing &amp; Metrics</a:t>
            </a:r>
            <a:endParaRPr/>
          </a:p>
        </p:txBody>
      </p:sp>
      <p:graphicFrame>
        <p:nvGraphicFramePr>
          <p:cNvPr id="260" name="Google Shape;260;g3b3766f00e8_0_0"/>
          <p:cNvGraphicFramePr/>
          <p:nvPr/>
        </p:nvGraphicFramePr>
        <p:xfrm>
          <a:off x="952500" y="1222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{A65B0562-156A-4D76-B014-127FC3E64D94}</a:tableStyleId>
              </a:tblPr>
              <a:tblGrid>
                <a:gridCol w="2699150"/>
                <a:gridCol w="4539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Vague Problem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38BD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Well Defined Problem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38BD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BD5E1"/>
                          </a:solidFill>
                        </a:rPr>
                        <a:t>Customer churn is too high</a:t>
                      </a:r>
                      <a:endParaRPr>
                        <a:solidFill>
                          <a:srgbClr val="CBD5E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BD5E1"/>
                          </a:solidFill>
                        </a:rPr>
                        <a:t>Build a model to predict customers with a &lt;10% probability of renewing their subscription in the next quarter to offer proactive retention incentives, aiming for 85% recall.</a:t>
                      </a:r>
                      <a:endParaRPr>
                        <a:solidFill>
                          <a:srgbClr val="CBD5E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BD5E1"/>
                          </a:solidFill>
                        </a:rPr>
                        <a:t>Our marketing spend isn't working</a:t>
                      </a:r>
                      <a:endParaRPr>
                        <a:solidFill>
                          <a:srgbClr val="CBD5E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BD5E1"/>
                          </a:solidFill>
                        </a:rPr>
                        <a:t>Develop a system to optimize ad spend allocation across channels to maximize customer lifetime value (CLV), with a target of a 15% increase in overall campaign ROI within six months.</a:t>
                      </a:r>
                      <a:endParaRPr>
                        <a:solidFill>
                          <a:srgbClr val="CBD5E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BD5E1"/>
                          </a:solidFill>
                        </a:rPr>
                        <a:t>Our product recommendation engine is bad</a:t>
                      </a:r>
                      <a:endParaRPr>
                        <a:solidFill>
                          <a:srgbClr val="CBD5E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BD5E1"/>
                          </a:solidFill>
                        </a:rPr>
                        <a:t>Implement a personalized recommendation algorithm that increases the click-through rate (CTR) on suggested products by 5% and drives a 10% uplift in cross-sell revenue within Q3.</a:t>
                      </a:r>
                      <a:endParaRPr>
                        <a:solidFill>
                          <a:srgbClr val="CBD5E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b392ff5df2_0_0"/>
          <p:cNvSpPr txBox="1"/>
          <p:nvPr/>
        </p:nvSpPr>
        <p:spPr>
          <a:xfrm>
            <a:off x="609600" y="609600"/>
            <a:ext cx="808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2: Problem Framing &amp; Metrics</a:t>
            </a:r>
            <a:endParaRPr/>
          </a:p>
        </p:txBody>
      </p:sp>
      <p:graphicFrame>
        <p:nvGraphicFramePr>
          <p:cNvPr id="266" name="Google Shape;266;g3b392ff5df2_0_0"/>
          <p:cNvGraphicFramePr/>
          <p:nvPr/>
        </p:nvGraphicFramePr>
        <p:xfrm>
          <a:off x="609600" y="1222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{A65B0562-156A-4D76-B014-127FC3E64D94}</a:tableStyleId>
              </a:tblPr>
              <a:tblGrid>
                <a:gridCol w="1608975"/>
                <a:gridCol w="6474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Vague Problem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38BD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Well Defined Problem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38BD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2C2C2"/>
                          </a:solidFill>
                        </a:rPr>
                        <a:t>We don't know which patients will enroll</a:t>
                      </a:r>
                      <a:endParaRPr>
                        <a:solidFill>
                          <a:srgbClr val="C2C2C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2C2C2"/>
                          </a:solidFill>
                        </a:rPr>
                        <a:t>Develop a regression model to predict patient enrollment numbers by trial characteristics (disease type, phase, study design), enabling site managers to adjust recruitment strategies and achieve enrollment targets with 90% accuracy within ±15% of predicted values.</a:t>
                      </a:r>
                      <a:endParaRPr>
                        <a:solidFill>
                          <a:srgbClr val="C2C2C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2C2C2"/>
                          </a:solidFill>
                        </a:rPr>
                        <a:t>Some trial designs work better than others</a:t>
                      </a:r>
                      <a:endParaRPr>
                        <a:solidFill>
                          <a:srgbClr val="C2C2C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2C2C2"/>
                          </a:solidFill>
                        </a:rPr>
                        <a:t>Build a feature importance model to quantify which trial attributes (randomization, blinding, patient population size, disease rarity) most strongly predict enrollment success, enabling protocol optimization for future trials with 25% improved enrollment efficiency.</a:t>
                      </a:r>
                      <a:endParaRPr>
                        <a:solidFill>
                          <a:srgbClr val="C2C2C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2C2C2"/>
                          </a:solidFill>
                        </a:rPr>
                        <a:t>We waste money on struggling sites</a:t>
                      </a:r>
                      <a:endParaRPr>
                        <a:solidFill>
                          <a:srgbClr val="C2C2C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rgbClr val="C2C2C2"/>
                          </a:solidFill>
                        </a:rPr>
                        <a:t>Implement a clustering algorithm to segment trial sites by enrollment performance and patient demographics, identifying site types most likely to succeed (&gt;90th percentile) vs. those needing support, enabling smarter site selection for future studies.</a:t>
                      </a:r>
                      <a:endParaRPr>
                        <a:solidFill>
                          <a:srgbClr val="C2C2C2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0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3: Stakeholder Engagement &amp; Alignment</a:t>
            </a:r>
            <a:endParaRPr/>
          </a:p>
        </p:txBody>
      </p:sp>
      <p:sp>
        <p:nvSpPr>
          <p:cNvPr id="272" name="Google Shape;272;p10"/>
          <p:cNvSpPr txBox="1"/>
          <p:nvPr/>
        </p:nvSpPr>
        <p:spPr>
          <a:xfrm>
            <a:off x="914400" y="1249634"/>
            <a:ext cx="7620000" cy="1193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Business Sponsor: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Provides funding and executive support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Domain Experts: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Share institutional knowledge and constraints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Operations Teams: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Understand data availability and limitations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Data Scientists: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Assess technical feasibility and propose approach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/>
        </p:nvSpPr>
        <p:spPr>
          <a:xfrm>
            <a:off x="609600" y="609600"/>
            <a:ext cx="808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</a:t>
            </a:r>
            <a:r>
              <a:rPr b="1" lang="en-US" sz="2700">
                <a:solidFill>
                  <a:srgbClr val="38BDF8"/>
                </a:solidFill>
              </a:rPr>
              <a:t>4</a:t>
            </a: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: Data Collection &amp; Preparation</a:t>
            </a:r>
            <a:endParaRPr/>
          </a:p>
        </p:txBody>
      </p:sp>
      <p:sp>
        <p:nvSpPr>
          <p:cNvPr id="278" name="Google Shape;278;p13"/>
          <p:cNvSpPr txBox="1"/>
          <p:nvPr/>
        </p:nvSpPr>
        <p:spPr>
          <a:xfrm>
            <a:off x="914400" y="1249634"/>
            <a:ext cx="7620000" cy="1193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Work with data engineers to access relevant data sources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Validate data quality: missing values, duplicates, inconsistencies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Document data lineage: where it came from, how it was collected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Ensure data governance and compliance requirements are met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/>
        </p:nvSpPr>
        <p:spPr>
          <a:xfrm>
            <a:off x="609600" y="609600"/>
            <a:ext cx="808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</a:t>
            </a:r>
            <a:r>
              <a:rPr b="1" lang="en-US" sz="2700">
                <a:solidFill>
                  <a:srgbClr val="38BDF8"/>
                </a:solidFill>
              </a:rPr>
              <a:t>5</a:t>
            </a: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: Exploratory Data Analysis</a:t>
            </a:r>
            <a:endParaRPr/>
          </a:p>
        </p:txBody>
      </p:sp>
      <p:sp>
        <p:nvSpPr>
          <p:cNvPr id="284" name="Google Shape;284;p14"/>
          <p:cNvSpPr txBox="1"/>
          <p:nvPr/>
        </p:nvSpPr>
        <p:spPr>
          <a:xfrm>
            <a:off x="914400" y="1249622"/>
            <a:ext cx="7620000" cy="3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BD5E1"/>
                </a:solidFill>
              </a:rPr>
              <a:t>Exploratory Data Analysis (EDA) is the most critical step, laying the foundation for the entire project. It involves:</a:t>
            </a:r>
            <a:endParaRPr>
              <a:solidFill>
                <a:srgbClr val="CBD5E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CBD5E1"/>
              </a:buClr>
              <a:buSzPts val="1400"/>
              <a:buChar char="●"/>
            </a:pPr>
            <a:r>
              <a:rPr lang="en-US">
                <a:solidFill>
                  <a:srgbClr val="38BDF8"/>
                </a:solidFill>
              </a:rPr>
              <a:t>Understanding the Data:</a:t>
            </a:r>
            <a:r>
              <a:rPr lang="en-US">
                <a:solidFill>
                  <a:srgbClr val="CBD5E1"/>
                </a:solidFill>
              </a:rPr>
              <a:t> Analyzing distributions, relationships, and anomalies.</a:t>
            </a:r>
            <a:endParaRPr>
              <a:solidFill>
                <a:srgbClr val="CBD5E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400"/>
              <a:buChar char="●"/>
            </a:pPr>
            <a:r>
              <a:rPr lang="en-US">
                <a:solidFill>
                  <a:srgbClr val="38BDF8"/>
                </a:solidFill>
              </a:rPr>
              <a:t>Validation:</a:t>
            </a:r>
            <a:r>
              <a:rPr lang="en-US">
                <a:solidFill>
                  <a:srgbClr val="CBD5E1"/>
                </a:solidFill>
              </a:rPr>
              <a:t> Sharing insights with domain experts to validate assumptions and ensure business relevance.</a:t>
            </a:r>
            <a:endParaRPr>
              <a:solidFill>
                <a:srgbClr val="CBD5E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400"/>
              <a:buChar char="●"/>
            </a:pPr>
            <a:r>
              <a:rPr lang="en-US">
                <a:solidFill>
                  <a:srgbClr val="38BDF8"/>
                </a:solidFill>
              </a:rPr>
              <a:t>Informing Next Steps:</a:t>
            </a:r>
            <a:r>
              <a:rPr lang="en-US">
                <a:solidFill>
                  <a:srgbClr val="CBD5E1"/>
                </a:solidFill>
              </a:rPr>
              <a:t> Asking critical questions that guide feature engineering and model selection.</a:t>
            </a:r>
            <a:endParaRPr>
              <a:solidFill>
                <a:srgbClr val="CBD5E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None/>
            </a:pPr>
            <a:r>
              <a:rPr lang="en-US">
                <a:solidFill>
                  <a:srgbClr val="CBD5E1"/>
                </a:solidFill>
              </a:rPr>
              <a:t>New analysts often skip EDA, rushing to model building (Stage 7). This leads to working with poor quality data and flawed assumptions, resulting in unsatisfactory model performance and requiring a return to the "dirty work" of cleaning and understanding the data. A robust EDA phase significantly reduces wasted time later.</a:t>
            </a:r>
            <a:endParaRPr>
              <a:solidFill>
                <a:srgbClr val="CBD5E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b3766f00e8_0_28"/>
          <p:cNvSpPr txBox="1"/>
          <p:nvPr/>
        </p:nvSpPr>
        <p:spPr>
          <a:xfrm>
            <a:off x="609600" y="609600"/>
            <a:ext cx="808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</a:t>
            </a:r>
            <a:r>
              <a:rPr b="1" lang="en-US" sz="2700">
                <a:solidFill>
                  <a:srgbClr val="38BDF8"/>
                </a:solidFill>
              </a:rPr>
              <a:t>6</a:t>
            </a: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b="1" lang="en-US" sz="2700">
                <a:solidFill>
                  <a:srgbClr val="38BDF8"/>
                </a:solidFill>
              </a:rPr>
              <a:t>Feature Engineering</a:t>
            </a:r>
            <a:endParaRPr/>
          </a:p>
        </p:txBody>
      </p:sp>
      <p:sp>
        <p:nvSpPr>
          <p:cNvPr id="290" name="Google Shape;290;g3b3766f00e8_0_28"/>
          <p:cNvSpPr txBox="1"/>
          <p:nvPr/>
        </p:nvSpPr>
        <p:spPr>
          <a:xfrm>
            <a:off x="713600" y="1222450"/>
            <a:ext cx="68439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400"/>
              <a:buChar char="•"/>
            </a:pPr>
            <a:r>
              <a:rPr lang="en-US">
                <a:solidFill>
                  <a:srgbClr val="CBD5E1"/>
                </a:solidFill>
              </a:rPr>
              <a:t>Feature engineering is transforming raw data into features</a:t>
            </a:r>
            <a:endParaRPr>
              <a:solidFill>
                <a:srgbClr val="CBD5E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400"/>
              <a:buChar char="•"/>
            </a:pPr>
            <a:r>
              <a:rPr lang="en-US">
                <a:solidFill>
                  <a:srgbClr val="CBD5E1"/>
                </a:solidFill>
              </a:rPr>
              <a:t>This process is critical for significantly improving model performance</a:t>
            </a:r>
            <a:endParaRPr>
              <a:solidFill>
                <a:srgbClr val="CBD5E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400"/>
              <a:buChar char="•"/>
            </a:pPr>
            <a:r>
              <a:rPr lang="en-US">
                <a:solidFill>
                  <a:srgbClr val="CBD5E1"/>
                </a:solidFill>
              </a:rPr>
              <a:t>Industry teams create new variables based on domain expertise</a:t>
            </a:r>
            <a:endParaRPr>
              <a:solidFill>
                <a:srgbClr val="CBD5E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400"/>
              <a:buChar char="•"/>
            </a:pPr>
            <a:r>
              <a:rPr lang="en-US">
                <a:solidFill>
                  <a:srgbClr val="CBD5E1"/>
                </a:solidFill>
              </a:rPr>
              <a:t>It often requires close collaboration with domain experts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7: Model Development</a:t>
            </a:r>
            <a:endParaRPr/>
          </a:p>
        </p:txBody>
      </p:sp>
      <p:sp>
        <p:nvSpPr>
          <p:cNvPr id="296" name="Google Shape;296;p15"/>
          <p:cNvSpPr txBox="1"/>
          <p:nvPr/>
        </p:nvSpPr>
        <p:spPr>
          <a:xfrm>
            <a:off x="609600" y="1249634"/>
            <a:ext cx="8083296" cy="2178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461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None/>
            </a:pPr>
            <a:r>
              <a:rPr b="1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Key Principle: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Start simple, iterate to complexity</a:t>
            </a:r>
            <a:endParaRPr/>
          </a:p>
        </p:txBody>
      </p:sp>
      <p:sp>
        <p:nvSpPr>
          <p:cNvPr id="297" name="Google Shape;297;p15"/>
          <p:cNvSpPr txBox="1"/>
          <p:nvPr/>
        </p:nvSpPr>
        <p:spPr>
          <a:xfrm>
            <a:off x="914400" y="1642021"/>
            <a:ext cx="7620000" cy="888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Step 1: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Build baseline model (logistic regression, decision tree)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Step 2: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Compare with advanced models (random forest, XGBoost)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Step 3: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Optimize hyperparameters and features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About Me</a:t>
            </a:r>
            <a:endParaRPr/>
          </a:p>
        </p:txBody>
      </p:sp>
      <p:sp>
        <p:nvSpPr>
          <p:cNvPr id="146" name="Google Shape;146;p2"/>
          <p:cNvSpPr txBox="1"/>
          <p:nvPr/>
        </p:nvSpPr>
        <p:spPr>
          <a:xfrm>
            <a:off x="579689" y="1363578"/>
            <a:ext cx="2590800" cy="11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800"/>
              <a:buFont typeface="Arial"/>
              <a:buNone/>
            </a:pPr>
            <a:r>
              <a:rPr b="1" i="0" lang="en-US" sz="16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Enayetur Raheem, PhD</a:t>
            </a:r>
            <a:endParaRPr sz="1200"/>
          </a:p>
          <a:p>
            <a:pPr indent="0" lvl="0" marL="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None/>
            </a:pPr>
            <a:r>
              <a:rPr b="1" i="0" lang="en-US" sz="11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Senior Directo</a:t>
            </a:r>
            <a:r>
              <a:rPr b="1" lang="en-US" sz="1100">
                <a:solidFill>
                  <a:srgbClr val="38BDF8"/>
                </a:solidFill>
              </a:rPr>
              <a:t>r, </a:t>
            </a:r>
            <a:r>
              <a:rPr b="1" i="0" lang="en-US" sz="11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Advanced Analytics</a:t>
            </a:r>
            <a:endParaRPr sz="1200"/>
          </a:p>
          <a:p>
            <a:pPr indent="0" lvl="0" marL="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None/>
            </a:pPr>
            <a:r>
              <a:rPr b="1" i="0" lang="en-US" sz="11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Incyte Corporation</a:t>
            </a:r>
            <a:br>
              <a:rPr b="1" i="0" lang="en-US" sz="11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1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Wilmington, DE, USA</a:t>
            </a:r>
            <a:endParaRPr sz="1200"/>
          </a:p>
        </p:txBody>
      </p:sp>
      <p:pic>
        <p:nvPicPr>
          <p:cNvPr descr="pasted-movie.png" id="147" name="Google Shape;14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60348" y="25983"/>
            <a:ext cx="5771123" cy="5091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6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8: Evaluation Using Business Metrics</a:t>
            </a:r>
            <a:endParaRPr/>
          </a:p>
        </p:txBody>
      </p:sp>
      <p:sp>
        <p:nvSpPr>
          <p:cNvPr id="303" name="Google Shape;303;p16"/>
          <p:cNvSpPr txBox="1"/>
          <p:nvPr/>
        </p:nvSpPr>
        <p:spPr>
          <a:xfrm>
            <a:off x="609600" y="1249634"/>
            <a:ext cx="8083296" cy="2178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461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NOT Just Accuracy:</a:t>
            </a:r>
            <a:endParaRPr/>
          </a:p>
        </p:txBody>
      </p:sp>
      <p:sp>
        <p:nvSpPr>
          <p:cNvPr id="304" name="Google Shape;304;p16"/>
          <p:cNvSpPr txBox="1"/>
          <p:nvPr/>
        </p:nvSpPr>
        <p:spPr>
          <a:xfrm>
            <a:off x="914400" y="1489620"/>
            <a:ext cx="7620000" cy="8884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Precision &amp; Recall: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Balance false positives vs. false negatives based on business cost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ROI Impact: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What's the financial benefit of this model?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Operational Feasibility: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Can the organization actually use this in practice?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7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9: Stakeholder Review &amp; Approval</a:t>
            </a:r>
            <a:endParaRPr/>
          </a:p>
        </p:txBody>
      </p:sp>
      <p:sp>
        <p:nvSpPr>
          <p:cNvPr id="310" name="Google Shape;310;p17"/>
          <p:cNvSpPr txBox="1"/>
          <p:nvPr/>
        </p:nvSpPr>
        <p:spPr>
          <a:xfrm>
            <a:off x="914400" y="1249634"/>
            <a:ext cx="7620000" cy="1193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Present findings in business language, not technical jargon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Show concrete examples and actionable recommendations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Address concerns and constraints raised by stakeholders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Secure sign-off from business leadership before deployment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8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10: Production Deployment</a:t>
            </a:r>
            <a:endParaRPr/>
          </a:p>
        </p:txBody>
      </p:sp>
      <p:sp>
        <p:nvSpPr>
          <p:cNvPr id="316" name="Google Shape;316;p18"/>
          <p:cNvSpPr txBox="1"/>
          <p:nvPr/>
        </p:nvSpPr>
        <p:spPr>
          <a:xfrm>
            <a:off x="609600" y="1249634"/>
            <a:ext cx="8083296" cy="2178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8461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Real Impact Happens Here</a:t>
            </a:r>
            <a:endParaRPr/>
          </a:p>
        </p:txBody>
      </p:sp>
      <p:sp>
        <p:nvSpPr>
          <p:cNvPr id="317" name="Google Shape;317;p18"/>
          <p:cNvSpPr txBox="1"/>
          <p:nvPr/>
        </p:nvSpPr>
        <p:spPr>
          <a:xfrm>
            <a:off x="914400" y="1642027"/>
            <a:ext cx="76200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Work with engineering team to integrate model into business systems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Set up monitoring dashboards to track model performance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Train end-users on how to interpret and act on predictions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Establish feedback loops for continuous improvement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9"/>
          <p:cNvSpPr txBox="1"/>
          <p:nvPr/>
        </p:nvSpPr>
        <p:spPr>
          <a:xfrm>
            <a:off x="609600" y="609600"/>
            <a:ext cx="7924800" cy="8041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Stage 11: Monitoring &amp; Continuous Improvement</a:t>
            </a:r>
            <a:endParaRPr/>
          </a:p>
        </p:txBody>
      </p:sp>
      <p:sp>
        <p:nvSpPr>
          <p:cNvPr id="323" name="Google Shape;323;p19"/>
          <p:cNvSpPr txBox="1"/>
          <p:nvPr/>
        </p:nvSpPr>
        <p:spPr>
          <a:xfrm>
            <a:off x="914400" y="1661071"/>
            <a:ext cx="7620000" cy="1193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Track model accuracy over time: has performance degraded?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Monitor business impact: are predictions actually helping?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Gather feedback from end-users on real-world usage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Iterate with new data, refined features, or improved models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b37c4cc273_0_608"/>
          <p:cNvSpPr txBox="1"/>
          <p:nvPr/>
        </p:nvSpPr>
        <p:spPr>
          <a:xfrm>
            <a:off x="609600" y="609600"/>
            <a:ext cx="808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Typical Industry Team Structure</a:t>
            </a:r>
            <a:endParaRPr/>
          </a:p>
        </p:txBody>
      </p:sp>
      <p:grpSp>
        <p:nvGrpSpPr>
          <p:cNvPr id="329" name="Google Shape;329;g3b37c4cc273_0_608"/>
          <p:cNvGrpSpPr/>
          <p:nvPr/>
        </p:nvGrpSpPr>
        <p:grpSpPr>
          <a:xfrm>
            <a:off x="6038025" y="2756810"/>
            <a:ext cx="2469661" cy="1384500"/>
            <a:chOff x="6038025" y="2598925"/>
            <a:chExt cx="2469661" cy="1384500"/>
          </a:xfrm>
        </p:grpSpPr>
        <p:cxnSp>
          <p:nvCxnSpPr>
            <p:cNvPr id="330" name="Google Shape;330;g3b37c4cc273_0_608"/>
            <p:cNvCxnSpPr/>
            <p:nvPr/>
          </p:nvCxnSpPr>
          <p:spPr>
            <a:xfrm>
              <a:off x="6038025" y="3312550"/>
              <a:ext cx="5820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31" name="Google Shape;331;g3b37c4cc273_0_608"/>
            <p:cNvSpPr txBox="1"/>
            <p:nvPr/>
          </p:nvSpPr>
          <p:spPr>
            <a:xfrm>
              <a:off x="6640486" y="2598925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CBD5E1"/>
                  </a:solidFill>
                  <a:latin typeface="Roboto"/>
                  <a:ea typeface="Roboto"/>
                  <a:cs typeface="Roboto"/>
                  <a:sym typeface="Roboto"/>
                </a:rPr>
                <a:t>Stakeholders, </a:t>
              </a:r>
              <a:r>
                <a:rPr b="1" lang="en-US" sz="1200">
                  <a:solidFill>
                    <a:srgbClr val="CBD5E1"/>
                  </a:solidFill>
                  <a:latin typeface="Roboto"/>
                  <a:ea typeface="Roboto"/>
                  <a:cs typeface="Roboto"/>
                  <a:sym typeface="Roboto"/>
                </a:rPr>
                <a:t>Platform Engineering</a:t>
              </a:r>
              <a:endParaRPr b="1" sz="1200">
                <a:solidFill>
                  <a:srgbClr val="CBD5E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50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CBD5E1"/>
                </a:buClr>
                <a:buSzPts val="1000"/>
                <a:buFont typeface="Arial"/>
                <a:buNone/>
              </a:pPr>
              <a:r>
                <a:rPr lang="en-US" sz="1000">
                  <a:solidFill>
                    <a:srgbClr val="CBD5E1"/>
                  </a:solidFill>
                </a:rPr>
                <a:t>Raw data, </a:t>
              </a:r>
              <a:r>
                <a:rPr lang="en-US" sz="1000">
                  <a:solidFill>
                    <a:srgbClr val="CBD5E1"/>
                  </a:solidFill>
                </a:rPr>
                <a:t>Business logic, constraints, feasibility review,</a:t>
              </a:r>
              <a:r>
                <a:rPr lang="en-US"/>
                <a:t>, </a:t>
              </a:r>
              <a:r>
                <a:rPr lang="en-US" sz="1000">
                  <a:solidFill>
                    <a:srgbClr val="CBD5E1"/>
                  </a:solidFill>
                </a:rPr>
                <a:t>infrastructure</a:t>
              </a:r>
              <a:endParaRPr b="1" sz="1200">
                <a:solidFill>
                  <a:srgbClr val="CBD5E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2" name="Google Shape;332;g3b37c4cc273_0_608"/>
            <p:cNvSpPr/>
            <p:nvPr/>
          </p:nvSpPr>
          <p:spPr>
            <a:xfrm>
              <a:off x="6424027" y="3212150"/>
              <a:ext cx="198600" cy="198300"/>
            </a:xfrm>
            <a:prstGeom prst="ellipse">
              <a:avLst/>
            </a:prstGeom>
            <a:solidFill>
              <a:srgbClr val="93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g3b37c4cc273_0_608"/>
            <p:cNvSpPr txBox="1"/>
            <p:nvPr/>
          </p:nvSpPr>
          <p:spPr>
            <a:xfrm>
              <a:off x="6399017" y="315610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4" name="Google Shape;334;g3b37c4cc273_0_608"/>
          <p:cNvGrpSpPr/>
          <p:nvPr/>
        </p:nvGrpSpPr>
        <p:grpSpPr>
          <a:xfrm>
            <a:off x="636321" y="1984328"/>
            <a:ext cx="2994729" cy="1384500"/>
            <a:chOff x="636321" y="1844098"/>
            <a:chExt cx="2994729" cy="1384500"/>
          </a:xfrm>
        </p:grpSpPr>
        <p:sp>
          <p:nvSpPr>
            <p:cNvPr id="335" name="Google Shape;335;g3b37c4cc273_0_608"/>
            <p:cNvSpPr txBox="1"/>
            <p:nvPr/>
          </p:nvSpPr>
          <p:spPr>
            <a:xfrm>
              <a:off x="636321" y="1844098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CBD5E1"/>
                  </a:solidFill>
                  <a:latin typeface="Roboto"/>
                  <a:ea typeface="Roboto"/>
                  <a:cs typeface="Roboto"/>
                  <a:sym typeface="Roboto"/>
                </a:rPr>
                <a:t>Data Engineering</a:t>
              </a:r>
              <a:endParaRPr b="1" sz="1200">
                <a:solidFill>
                  <a:srgbClr val="CBD5E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lnSpc>
                  <a:spcPct val="150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CBD5E1"/>
                </a:buClr>
                <a:buSzPts val="1000"/>
                <a:buFont typeface="Arial"/>
                <a:buNone/>
              </a:pPr>
              <a:r>
                <a:rPr lang="en-US" sz="1000">
                  <a:solidFill>
                    <a:srgbClr val="CBD5E1"/>
                  </a:solidFill>
                </a:rPr>
                <a:t>Data pipelines, systems integration</a:t>
              </a:r>
              <a:endParaRPr/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1200">
                <a:solidFill>
                  <a:srgbClr val="CBD5E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36" name="Google Shape;336;g3b37c4cc273_0_608"/>
            <p:cNvCxnSpPr/>
            <p:nvPr/>
          </p:nvCxnSpPr>
          <p:spPr>
            <a:xfrm rot="10800000">
              <a:off x="2587350" y="2536350"/>
              <a:ext cx="10437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37" name="Google Shape;337;g3b37c4cc273_0_608"/>
            <p:cNvSpPr/>
            <p:nvPr/>
          </p:nvSpPr>
          <p:spPr>
            <a:xfrm>
              <a:off x="2523501" y="2431050"/>
              <a:ext cx="198600" cy="198300"/>
            </a:xfrm>
            <a:prstGeom prst="ellipse">
              <a:avLst/>
            </a:prstGeom>
            <a:solidFill>
              <a:srgbClr val="771E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g3b37c4cc273_0_608"/>
            <p:cNvSpPr txBox="1"/>
            <p:nvPr/>
          </p:nvSpPr>
          <p:spPr>
            <a:xfrm>
              <a:off x="2498491" y="237375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9" name="Google Shape;339;g3b37c4cc273_0_608"/>
          <p:cNvGrpSpPr/>
          <p:nvPr/>
        </p:nvGrpSpPr>
        <p:grpSpPr>
          <a:xfrm>
            <a:off x="4908100" y="1083145"/>
            <a:ext cx="3599586" cy="1384500"/>
            <a:chOff x="4908100" y="889950"/>
            <a:chExt cx="3599586" cy="1384500"/>
          </a:xfrm>
        </p:grpSpPr>
        <p:cxnSp>
          <p:nvCxnSpPr>
            <p:cNvPr id="340" name="Google Shape;340;g3b37c4cc273_0_608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41" name="Google Shape;341;g3b37c4cc273_0_608"/>
            <p:cNvSpPr txBox="1"/>
            <p:nvPr/>
          </p:nvSpPr>
          <p:spPr>
            <a:xfrm>
              <a:off x="6640486" y="889950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CBD5E1"/>
                  </a:solidFill>
                  <a:latin typeface="Roboto"/>
                  <a:ea typeface="Roboto"/>
                  <a:cs typeface="Roboto"/>
                  <a:sym typeface="Roboto"/>
                </a:rPr>
                <a:t>Data Scientists, Business Analysts</a:t>
              </a:r>
              <a:endParaRPr b="1" sz="1200">
                <a:solidFill>
                  <a:srgbClr val="CBD5E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50000"/>
                </a:lnSpc>
                <a:spcBef>
                  <a:spcPts val="1600"/>
                </a:spcBef>
                <a:spcAft>
                  <a:spcPts val="0"/>
                </a:spcAft>
                <a:buNone/>
              </a:pPr>
              <a:r>
                <a:rPr lang="en-US" sz="1000">
                  <a:solidFill>
                    <a:srgbClr val="CBD5E1"/>
                  </a:solidFill>
                </a:rPr>
                <a:t>Model development, feature engineering, experimentation</a:t>
              </a:r>
              <a:endParaRPr b="1" sz="1200">
                <a:solidFill>
                  <a:srgbClr val="CBD5E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2" name="Google Shape;342;g3b37c4cc273_0_608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g3b37c4cc273_0_608"/>
            <p:cNvSpPr txBox="1"/>
            <p:nvPr/>
          </p:nvSpPr>
          <p:spPr>
            <a:xfrm>
              <a:off x="6402820" y="1436790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4" name="Google Shape;344;g3b37c4cc273_0_608"/>
          <p:cNvGrpSpPr/>
          <p:nvPr/>
        </p:nvGrpSpPr>
        <p:grpSpPr>
          <a:xfrm>
            <a:off x="2814594" y="1291350"/>
            <a:ext cx="3514811" cy="3252003"/>
            <a:chOff x="2991269" y="1153325"/>
            <a:chExt cx="3514811" cy="3252003"/>
          </a:xfrm>
        </p:grpSpPr>
        <p:sp>
          <p:nvSpPr>
            <p:cNvPr id="345" name="Google Shape;345;g3b37c4cc273_0_608"/>
            <p:cNvSpPr/>
            <p:nvPr/>
          </p:nvSpPr>
          <p:spPr>
            <a:xfrm>
              <a:off x="3477586" y="2585458"/>
              <a:ext cx="2541910" cy="950456"/>
            </a:xfrm>
            <a:custGeom>
              <a:rect b="b" l="l" r="r" t="t"/>
              <a:pathLst>
                <a:path extrusionOk="0" h="43529" w="126826">
                  <a:moveTo>
                    <a:pt x="0" y="20002"/>
                  </a:moveTo>
                  <a:lnTo>
                    <a:pt x="63389" y="43529"/>
                  </a:lnTo>
                  <a:lnTo>
                    <a:pt x="126826" y="19907"/>
                  </a:lnTo>
                  <a:lnTo>
                    <a:pt x="6358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346" name="Google Shape;346;g3b37c4cc273_0_608"/>
            <p:cNvSpPr/>
            <p:nvPr/>
          </p:nvSpPr>
          <p:spPr>
            <a:xfrm>
              <a:off x="2991269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561561"/>
            </a:solidFill>
            <a:ln>
              <a:noFill/>
            </a:ln>
          </p:spPr>
        </p:sp>
        <p:sp>
          <p:nvSpPr>
            <p:cNvPr id="347" name="Google Shape;347;g3b37c4cc273_0_608"/>
            <p:cNvSpPr/>
            <p:nvPr/>
          </p:nvSpPr>
          <p:spPr>
            <a:xfrm flipH="1">
              <a:off x="4747852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9325A5"/>
            </a:solidFill>
            <a:ln>
              <a:noFill/>
            </a:ln>
          </p:spPr>
        </p:sp>
        <p:sp>
          <p:nvSpPr>
            <p:cNvPr id="348" name="Google Shape;348;g3b37c4cc273_0_608"/>
            <p:cNvSpPr/>
            <p:nvPr/>
          </p:nvSpPr>
          <p:spPr>
            <a:xfrm>
              <a:off x="3969199" y="2001324"/>
              <a:ext cx="1565850" cy="585863"/>
            </a:xfrm>
            <a:custGeom>
              <a:rect b="b" l="l" r="r" t="t"/>
              <a:pathLst>
                <a:path extrusionOk="0" h="8150" w="24053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349" name="Google Shape;349;g3b37c4cc273_0_608"/>
            <p:cNvSpPr/>
            <p:nvPr/>
          </p:nvSpPr>
          <p:spPr>
            <a:xfrm>
              <a:off x="356325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561561"/>
            </a:solidFill>
            <a:ln>
              <a:noFill/>
            </a:ln>
          </p:spPr>
        </p:sp>
        <p:sp>
          <p:nvSpPr>
            <p:cNvPr id="350" name="Google Shape;350;g3b37c4cc273_0_608"/>
            <p:cNvSpPr/>
            <p:nvPr/>
          </p:nvSpPr>
          <p:spPr>
            <a:xfrm flipH="1">
              <a:off x="474936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771E86"/>
            </a:solidFill>
            <a:ln>
              <a:noFill/>
            </a:ln>
          </p:spPr>
        </p:sp>
        <p:sp>
          <p:nvSpPr>
            <p:cNvPr id="351" name="Google Shape;351;g3b37c4cc273_0_608"/>
            <p:cNvSpPr/>
            <p:nvPr/>
          </p:nvSpPr>
          <p:spPr>
            <a:xfrm>
              <a:off x="4059061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561561"/>
            </a:solidFill>
            <a:ln>
              <a:noFill/>
            </a:ln>
          </p:spPr>
        </p:sp>
        <p:sp>
          <p:nvSpPr>
            <p:cNvPr id="352" name="Google Shape;352;g3b37c4cc273_0_608"/>
            <p:cNvSpPr/>
            <p:nvPr/>
          </p:nvSpPr>
          <p:spPr>
            <a:xfrm flipH="1">
              <a:off x="4749350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701C7F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20617"/>
        </a:solid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4"/>
          <p:cNvSpPr txBox="1"/>
          <p:nvPr/>
        </p:nvSpPr>
        <p:spPr>
          <a:xfrm>
            <a:off x="1947904" y="1872630"/>
            <a:ext cx="5248118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Ready to Solve Real Problems?</a:t>
            </a:r>
            <a:endParaRPr/>
          </a:p>
        </p:txBody>
      </p:sp>
      <p:sp>
        <p:nvSpPr>
          <p:cNvPr id="358" name="Google Shape;358;p24"/>
          <p:cNvSpPr txBox="1"/>
          <p:nvPr/>
        </p:nvSpPr>
        <p:spPr>
          <a:xfrm>
            <a:off x="2312084" y="2588865"/>
            <a:ext cx="4519758" cy="2537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Let's dive into the demonstration and group activities</a:t>
            </a:r>
            <a:endParaRPr/>
          </a:p>
        </p:txBody>
      </p:sp>
      <p:sp>
        <p:nvSpPr>
          <p:cNvPr id="359" name="Google Shape;359;p24"/>
          <p:cNvSpPr txBox="1"/>
          <p:nvPr/>
        </p:nvSpPr>
        <p:spPr>
          <a:xfrm>
            <a:off x="1256661" y="3084165"/>
            <a:ext cx="6630601" cy="1691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94A3B8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94A3B8"/>
                </a:solidFill>
                <a:latin typeface="Arial"/>
                <a:ea typeface="Arial"/>
                <a:cs typeface="Arial"/>
                <a:sym typeface="Arial"/>
              </a:rPr>
              <a:t>Remember: Every model in production started with a business problem and a team of people working together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3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Key Takeaways: Industry Reality vs. Textbooks</a:t>
            </a:r>
            <a:endParaRPr/>
          </a:p>
        </p:txBody>
      </p:sp>
      <p:sp>
        <p:nvSpPr>
          <p:cNvPr id="365" name="Google Shape;365;p23"/>
          <p:cNvSpPr txBox="1"/>
          <p:nvPr/>
        </p:nvSpPr>
        <p:spPr>
          <a:xfrm>
            <a:off x="914400" y="1249634"/>
            <a:ext cx="76200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60-80% of effort is data prep,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not model building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Success requires collaboration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across business and technical teams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Business metrics matter more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than academic performance scores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0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Communication skills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are as critical as technical skills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b392ff5df2_0_16"/>
          <p:cNvSpPr txBox="1"/>
          <p:nvPr/>
        </p:nvSpPr>
        <p:spPr>
          <a:xfrm>
            <a:off x="2245350" y="3672400"/>
            <a:ext cx="465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https://incyte.com/what-we-do/pharmaceutical-portfolio</a:t>
            </a:r>
            <a:r>
              <a:rPr lang="en-US">
                <a:solidFill>
                  <a:srgbClr val="38BDF8"/>
                </a:solidFill>
              </a:rPr>
              <a:t> </a:t>
            </a:r>
            <a:endParaRPr>
              <a:solidFill>
                <a:srgbClr val="38BDF8"/>
              </a:solidFill>
            </a:endParaRPr>
          </a:p>
        </p:txBody>
      </p:sp>
      <p:sp>
        <p:nvSpPr>
          <p:cNvPr id="153" name="Google Shape;153;g3b392ff5df2_0_16"/>
          <p:cNvSpPr txBox="1"/>
          <p:nvPr/>
        </p:nvSpPr>
        <p:spPr>
          <a:xfrm>
            <a:off x="609600" y="609600"/>
            <a:ext cx="8083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lang="en-US" sz="2700">
                <a:solidFill>
                  <a:srgbClr val="38BDF8"/>
                </a:solidFill>
              </a:rPr>
              <a:t>Portfolio</a:t>
            </a:r>
            <a:endParaRPr/>
          </a:p>
        </p:txBody>
      </p:sp>
      <p:sp>
        <p:nvSpPr>
          <p:cNvPr id="154" name="Google Shape;154;g3b392ff5df2_0_16"/>
          <p:cNvSpPr txBox="1"/>
          <p:nvPr/>
        </p:nvSpPr>
        <p:spPr>
          <a:xfrm>
            <a:off x="181500" y="4460300"/>
            <a:ext cx="8781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lang="en-US" sz="1300">
                <a:solidFill>
                  <a:srgbClr val="38BDF8"/>
                </a:solidFill>
              </a:rPr>
              <a:t>For scientific information only. Not intended as medical advice or as a promotion or solicitation for any medicinal product. Please refer to the locally approved prescribing information and consult a healthcare professional before making any treatment decisions.</a:t>
            </a:r>
            <a:endParaRPr sz="1300">
              <a:solidFill>
                <a:srgbClr val="38BDF8"/>
              </a:solidFill>
            </a:endParaRPr>
          </a:p>
        </p:txBody>
      </p:sp>
      <p:pic>
        <p:nvPicPr>
          <p:cNvPr id="155" name="Google Shape;155;g3b392ff5df2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1600" y="1260250"/>
            <a:ext cx="6440786" cy="241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g3b392ff5df2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277" y="489150"/>
            <a:ext cx="4059551" cy="11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3b392ff5df2_0_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2154" y="1885550"/>
            <a:ext cx="5479695" cy="2046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3b392ff5df2_0_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3150" y="521500"/>
            <a:ext cx="4626099" cy="109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3b392ff5df2_0_27"/>
          <p:cNvSpPr txBox="1"/>
          <p:nvPr/>
        </p:nvSpPr>
        <p:spPr>
          <a:xfrm>
            <a:off x="181500" y="4460300"/>
            <a:ext cx="8781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lang="en-US" sz="1300">
                <a:solidFill>
                  <a:srgbClr val="38BDF8"/>
                </a:solidFill>
              </a:rPr>
              <a:t>For scientific information only. Not intended as medical advice or as a promotion or solicitation for any medicinal product. Please refer to the locally approved prescribing information and consult a healthcare professional before making any treatment decisions.</a:t>
            </a:r>
            <a:endParaRPr sz="1300">
              <a:solidFill>
                <a:srgbClr val="38BDF8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g3b392ff5df2_0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400" y="190575"/>
            <a:ext cx="7467377" cy="429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3b392ff5df2_0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0725" y="111277"/>
            <a:ext cx="3669427" cy="22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g3b392ff5df2_0_11"/>
          <p:cNvSpPr txBox="1"/>
          <p:nvPr/>
        </p:nvSpPr>
        <p:spPr>
          <a:xfrm>
            <a:off x="159150" y="4485775"/>
            <a:ext cx="8781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lang="en-US" sz="1300">
                <a:solidFill>
                  <a:srgbClr val="38BDF8"/>
                </a:solidFill>
              </a:rPr>
              <a:t>For scientific information only. Not intended as medical advice or as a promotion or solicitation for any medicinal product. Please refer to the locally approved prescribing information and consult a healthcare professional before making any treatment decisions.</a:t>
            </a:r>
            <a:endParaRPr sz="1300">
              <a:solidFill>
                <a:srgbClr val="38BDF8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Disclosures</a:t>
            </a:r>
            <a:endParaRPr/>
          </a:p>
        </p:txBody>
      </p:sp>
      <p:sp>
        <p:nvSpPr>
          <p:cNvPr id="176" name="Google Shape;176;p3"/>
          <p:cNvSpPr txBox="1"/>
          <p:nvPr/>
        </p:nvSpPr>
        <p:spPr>
          <a:xfrm>
            <a:off x="914400" y="1249634"/>
            <a:ext cx="76200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I did not receive any funding to offer this workshop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Opinion expressed here are my own and does not represent the company I work for or organizations I am affiliated with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5"/>
          <p:cNvGrpSpPr/>
          <p:nvPr/>
        </p:nvGrpSpPr>
        <p:grpSpPr>
          <a:xfrm>
            <a:off x="609600" y="1249634"/>
            <a:ext cx="533400" cy="533401"/>
            <a:chOff x="0" y="0"/>
            <a:chExt cx="533400" cy="533400"/>
          </a:xfrm>
        </p:grpSpPr>
        <p:sp>
          <p:nvSpPr>
            <p:cNvPr id="182" name="Google Shape;182;p5"/>
            <p:cNvSpPr/>
            <p:nvPr/>
          </p:nvSpPr>
          <p:spPr>
            <a:xfrm>
              <a:off x="0" y="0"/>
              <a:ext cx="533400" cy="533400"/>
            </a:xfrm>
            <a:prstGeom prst="roundRect">
              <a:avLst>
                <a:gd fmla="val 50000" name="adj"/>
              </a:avLst>
            </a:prstGeom>
            <a:solidFill>
              <a:srgbClr val="38BDF8"/>
            </a:soli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5"/>
            <p:cNvSpPr txBox="1"/>
            <p:nvPr/>
          </p:nvSpPr>
          <p:spPr>
            <a:xfrm>
              <a:off x="78113" y="78113"/>
              <a:ext cx="377174" cy="37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F172A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F172A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184" name="Google Shape;184;p5"/>
          <p:cNvGrpSpPr/>
          <p:nvPr/>
        </p:nvGrpSpPr>
        <p:grpSpPr>
          <a:xfrm>
            <a:off x="613028" y="2177379"/>
            <a:ext cx="533401" cy="533401"/>
            <a:chOff x="0" y="0"/>
            <a:chExt cx="533400" cy="533400"/>
          </a:xfrm>
        </p:grpSpPr>
        <p:sp>
          <p:nvSpPr>
            <p:cNvPr id="185" name="Google Shape;185;p5"/>
            <p:cNvSpPr/>
            <p:nvPr/>
          </p:nvSpPr>
          <p:spPr>
            <a:xfrm>
              <a:off x="0" y="0"/>
              <a:ext cx="533400" cy="533400"/>
            </a:xfrm>
            <a:prstGeom prst="roundRect">
              <a:avLst>
                <a:gd fmla="val 50000" name="adj"/>
              </a:avLst>
            </a:prstGeom>
            <a:solidFill>
              <a:srgbClr val="38BDF8"/>
            </a:soli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5"/>
            <p:cNvSpPr txBox="1"/>
            <p:nvPr/>
          </p:nvSpPr>
          <p:spPr>
            <a:xfrm>
              <a:off x="78113" y="78113"/>
              <a:ext cx="377174" cy="37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F172A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F172A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grpSp>
        <p:nvGrpSpPr>
          <p:cNvPr id="187" name="Google Shape;187;p5"/>
          <p:cNvGrpSpPr/>
          <p:nvPr/>
        </p:nvGrpSpPr>
        <p:grpSpPr>
          <a:xfrm>
            <a:off x="613028" y="2969814"/>
            <a:ext cx="533401" cy="533401"/>
            <a:chOff x="0" y="0"/>
            <a:chExt cx="533400" cy="533400"/>
          </a:xfrm>
        </p:grpSpPr>
        <p:sp>
          <p:nvSpPr>
            <p:cNvPr id="188" name="Google Shape;188;p5"/>
            <p:cNvSpPr/>
            <p:nvPr/>
          </p:nvSpPr>
          <p:spPr>
            <a:xfrm>
              <a:off x="0" y="0"/>
              <a:ext cx="533400" cy="533400"/>
            </a:xfrm>
            <a:prstGeom prst="roundRect">
              <a:avLst>
                <a:gd fmla="val 50000" name="adj"/>
              </a:avLst>
            </a:prstGeom>
            <a:solidFill>
              <a:srgbClr val="38BDF8"/>
            </a:soli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5"/>
            <p:cNvSpPr txBox="1"/>
            <p:nvPr/>
          </p:nvSpPr>
          <p:spPr>
            <a:xfrm>
              <a:off x="78113" y="78113"/>
              <a:ext cx="377174" cy="37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F172A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F172A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sp>
        <p:nvSpPr>
          <p:cNvPr id="190" name="Google Shape;190;p5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Workshop Structure</a:t>
            </a:r>
            <a:endParaRPr/>
          </a:p>
        </p:txBody>
      </p:sp>
      <p:sp>
        <p:nvSpPr>
          <p:cNvPr id="191" name="Google Shape;191;p5"/>
          <p:cNvSpPr txBox="1"/>
          <p:nvPr/>
        </p:nvSpPr>
        <p:spPr>
          <a:xfrm>
            <a:off x="1295399" y="1249634"/>
            <a:ext cx="7383782" cy="261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Industry Perspective</a:t>
            </a:r>
            <a:endParaRPr/>
          </a:p>
        </p:txBody>
      </p:sp>
      <p:sp>
        <p:nvSpPr>
          <p:cNvPr id="192" name="Google Shape;192;p5"/>
          <p:cNvSpPr txBox="1"/>
          <p:nvPr/>
        </p:nvSpPr>
        <p:spPr>
          <a:xfrm>
            <a:off x="1295399" y="1600125"/>
            <a:ext cx="7383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200"/>
              <a:buFont typeface="Arial"/>
              <a:buNone/>
            </a:pPr>
            <a:r>
              <a:rPr lang="en-US" sz="1200">
                <a:solidFill>
                  <a:srgbClr val="CBD5E1"/>
                </a:solidFill>
              </a:rPr>
              <a:t>H</a:t>
            </a:r>
            <a:r>
              <a:rPr b="0" i="0" lang="en-US" sz="12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ow business leaders identify problems and why data science matters in organizations—the foundation for everything that follows</a:t>
            </a:r>
            <a:endParaRPr/>
          </a:p>
        </p:txBody>
      </p:sp>
      <p:sp>
        <p:nvSpPr>
          <p:cNvPr id="193" name="Google Shape;193;p5"/>
          <p:cNvSpPr txBox="1"/>
          <p:nvPr/>
        </p:nvSpPr>
        <p:spPr>
          <a:xfrm>
            <a:off x="1298828" y="2177379"/>
            <a:ext cx="7383782" cy="261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POC Demonstration</a:t>
            </a:r>
            <a:endParaRPr/>
          </a:p>
        </p:txBody>
      </p:sp>
      <p:sp>
        <p:nvSpPr>
          <p:cNvPr id="194" name="Google Shape;194;p5"/>
          <p:cNvSpPr txBox="1"/>
          <p:nvPr/>
        </p:nvSpPr>
        <p:spPr>
          <a:xfrm>
            <a:off x="1298828" y="2527869"/>
            <a:ext cx="7383782" cy="1948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Watch a complete end-to-end walkthrough of problem-solving</a:t>
            </a:r>
            <a:endParaRPr/>
          </a:p>
        </p:txBody>
      </p:sp>
      <p:sp>
        <p:nvSpPr>
          <p:cNvPr id="195" name="Google Shape;195;p5"/>
          <p:cNvSpPr txBox="1"/>
          <p:nvPr/>
        </p:nvSpPr>
        <p:spPr>
          <a:xfrm>
            <a:off x="1298828" y="2969814"/>
            <a:ext cx="7383782" cy="261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Group Activity</a:t>
            </a:r>
            <a:endParaRPr/>
          </a:p>
        </p:txBody>
      </p:sp>
      <p:sp>
        <p:nvSpPr>
          <p:cNvPr id="196" name="Google Shape;196;p5"/>
          <p:cNvSpPr txBox="1"/>
          <p:nvPr/>
        </p:nvSpPr>
        <p:spPr>
          <a:xfrm>
            <a:off x="1298828" y="3320304"/>
            <a:ext cx="7383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You become the data science team: work in groups to solve different parts of the problem, just like industry professionals do together</a:t>
            </a:r>
            <a:endParaRPr/>
          </a:p>
        </p:txBody>
      </p:sp>
      <p:grpSp>
        <p:nvGrpSpPr>
          <p:cNvPr id="197" name="Google Shape;197;p5"/>
          <p:cNvGrpSpPr/>
          <p:nvPr/>
        </p:nvGrpSpPr>
        <p:grpSpPr>
          <a:xfrm>
            <a:off x="619886" y="3911801"/>
            <a:ext cx="533401" cy="533401"/>
            <a:chOff x="0" y="0"/>
            <a:chExt cx="533400" cy="533400"/>
          </a:xfrm>
        </p:grpSpPr>
        <p:sp>
          <p:nvSpPr>
            <p:cNvPr id="198" name="Google Shape;198;p5"/>
            <p:cNvSpPr/>
            <p:nvPr/>
          </p:nvSpPr>
          <p:spPr>
            <a:xfrm>
              <a:off x="0" y="0"/>
              <a:ext cx="533400" cy="533400"/>
            </a:xfrm>
            <a:prstGeom prst="roundRect">
              <a:avLst>
                <a:gd fmla="val 50000" name="adj"/>
              </a:avLst>
            </a:prstGeom>
            <a:solidFill>
              <a:srgbClr val="38BDF8"/>
            </a:soli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5"/>
            <p:cNvSpPr txBox="1"/>
            <p:nvPr/>
          </p:nvSpPr>
          <p:spPr>
            <a:xfrm>
              <a:off x="78113" y="78113"/>
              <a:ext cx="377174" cy="37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F172A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F172A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</p:grpSp>
      <p:sp>
        <p:nvSpPr>
          <p:cNvPr id="200" name="Google Shape;200;p5"/>
          <p:cNvSpPr txBox="1"/>
          <p:nvPr/>
        </p:nvSpPr>
        <p:spPr>
          <a:xfrm>
            <a:off x="1305686" y="3911801"/>
            <a:ext cx="7383781" cy="261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Group Discussion</a:t>
            </a:r>
            <a:endParaRPr/>
          </a:p>
        </p:txBody>
      </p:sp>
      <p:sp>
        <p:nvSpPr>
          <p:cNvPr id="201" name="Google Shape;201;p5"/>
          <p:cNvSpPr txBox="1"/>
          <p:nvPr/>
        </p:nvSpPr>
        <p:spPr>
          <a:xfrm>
            <a:off x="1305686" y="4262292"/>
            <a:ext cx="7383781" cy="3980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Present your team's findings, compare approaches, and learn how different perspectives lead to better solutions—collaborative problem-solving in action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6"/>
          <p:cNvGrpSpPr/>
          <p:nvPr/>
        </p:nvGrpSpPr>
        <p:grpSpPr>
          <a:xfrm>
            <a:off x="609600" y="1249634"/>
            <a:ext cx="533400" cy="533401"/>
            <a:chOff x="0" y="0"/>
            <a:chExt cx="533400" cy="533400"/>
          </a:xfrm>
        </p:grpSpPr>
        <p:sp>
          <p:nvSpPr>
            <p:cNvPr id="207" name="Google Shape;207;p6"/>
            <p:cNvSpPr/>
            <p:nvPr/>
          </p:nvSpPr>
          <p:spPr>
            <a:xfrm>
              <a:off x="0" y="0"/>
              <a:ext cx="533400" cy="533400"/>
            </a:xfrm>
            <a:prstGeom prst="roundRect">
              <a:avLst>
                <a:gd fmla="val 50000" name="adj"/>
              </a:avLst>
            </a:prstGeom>
            <a:solidFill>
              <a:srgbClr val="38BDF8"/>
            </a:solidFill>
            <a:ln>
              <a:noFill/>
            </a:ln>
          </p:spPr>
          <p:txBody>
            <a:bodyPr anchorCtr="0" anchor="t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6"/>
            <p:cNvSpPr txBox="1"/>
            <p:nvPr/>
          </p:nvSpPr>
          <p:spPr>
            <a:xfrm>
              <a:off x="78113" y="78113"/>
              <a:ext cx="377174" cy="37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F172A"/>
                </a:buClr>
                <a:buSzPts val="1800"/>
                <a:buFont typeface="Arial"/>
                <a:buNone/>
              </a:pPr>
              <a:r>
                <a:rPr b="1" i="0" lang="en-US" sz="1800" u="none" cap="none" strike="noStrike">
                  <a:solidFill>
                    <a:srgbClr val="0F172A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sp>
        <p:nvSpPr>
          <p:cNvPr id="209" name="Google Shape;209;p6"/>
          <p:cNvSpPr txBox="1"/>
          <p:nvPr/>
        </p:nvSpPr>
        <p:spPr>
          <a:xfrm>
            <a:off x="1295399" y="1249634"/>
            <a:ext cx="7383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800"/>
              <a:buFont typeface="Arial"/>
              <a:buNone/>
            </a:pPr>
            <a:r>
              <a:rPr b="1" i="0" lang="en-US" sz="36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Industry Perspective</a:t>
            </a:r>
            <a:endParaRPr sz="3600"/>
          </a:p>
        </p:txBody>
      </p:sp>
      <p:sp>
        <p:nvSpPr>
          <p:cNvPr id="210" name="Google Shape;210;p6"/>
          <p:cNvSpPr txBox="1"/>
          <p:nvPr/>
        </p:nvSpPr>
        <p:spPr>
          <a:xfrm>
            <a:off x="1295399" y="1600125"/>
            <a:ext cx="73839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rgbClr val="CBD5E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72A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7"/>
          <p:cNvSpPr txBox="1"/>
          <p:nvPr/>
        </p:nvSpPr>
        <p:spPr>
          <a:xfrm>
            <a:off x="609600" y="609600"/>
            <a:ext cx="8083296" cy="3977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518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Why Organizations Invest in Data Science</a:t>
            </a:r>
            <a:endParaRPr/>
          </a:p>
        </p:txBody>
      </p:sp>
      <p:sp>
        <p:nvSpPr>
          <p:cNvPr id="216" name="Google Shape;216;p7"/>
          <p:cNvSpPr txBox="1"/>
          <p:nvPr/>
        </p:nvSpPr>
        <p:spPr>
          <a:xfrm>
            <a:off x="914400" y="1249634"/>
            <a:ext cx="7620000" cy="1193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Financial Impact: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Operational inefficiencies cost millions annually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Strategic Need: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Competitors are already using predictive analytics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Urgency: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Decision-makers need data-driven insights, not gut feelings</a:t>
            </a:r>
            <a:endParaRPr/>
          </a:p>
          <a:p>
            <a:pPr indent="-342900" lvl="0" marL="342900" marR="0" rtl="0" algn="l">
              <a:lnSpc>
                <a:spcPct val="184615"/>
              </a:lnSpc>
              <a:spcBef>
                <a:spcPts val="0"/>
              </a:spcBef>
              <a:spcAft>
                <a:spcPts val="0"/>
              </a:spcAft>
              <a:buClr>
                <a:srgbClr val="38BDF8"/>
              </a:buClr>
              <a:buSzPts val="1300"/>
              <a:buFont typeface="Arial"/>
              <a:buChar char="•"/>
            </a:pPr>
            <a:r>
              <a:rPr b="1" i="0" lang="en-US" sz="1300" u="none" cap="none" strike="noStrike">
                <a:solidFill>
                  <a:srgbClr val="38BDF8"/>
                </a:solidFill>
                <a:latin typeface="Arial"/>
                <a:ea typeface="Arial"/>
                <a:cs typeface="Arial"/>
                <a:sym typeface="Arial"/>
              </a:rPr>
              <a:t>Scaling:</a:t>
            </a:r>
            <a:r>
              <a:rPr b="0" i="0" lang="en-US" sz="1300" u="none" cap="none" strike="noStrike">
                <a:solidFill>
                  <a:srgbClr val="CBD5E1"/>
                </a:solidFill>
                <a:latin typeface="Arial"/>
                <a:ea typeface="Arial"/>
                <a:cs typeface="Arial"/>
                <a:sym typeface="Arial"/>
              </a:rPr>
              <a:t> Manual processes cannot scale to meet demand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